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Shape 13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Image"/>
          <p:cNvSpPr/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88" name="Title Text"/>
          <p:cNvSpPr txBox="1"/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pPr/>
            <a:r>
              <a:t>Title Text</a:t>
            </a:r>
          </a:p>
        </p:txBody>
      </p:sp>
      <p:sp>
        <p:nvSpPr>
          <p:cNvPr id="89" name="Body Level One…"/>
          <p:cNvSpPr txBox="1"/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Image"/>
          <p:cNvSpPr/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  <a:ln w="25400"/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98" name="Title Text"/>
          <p:cNvSpPr txBox="1"/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pPr/>
            <a:r>
              <a:t>Title Text</a:t>
            </a:r>
          </a:p>
        </p:txBody>
      </p:sp>
      <p:sp>
        <p:nvSpPr>
          <p:cNvPr id="99" name="Body Level One…"/>
          <p:cNvSpPr txBox="1"/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Image"/>
          <p:cNvSpPr/>
          <p:nvPr>
            <p:ph type="pic" sz="quarter" idx="13"/>
          </p:nvPr>
        </p:nvSpPr>
        <p:spPr>
          <a:xfrm>
            <a:off x="7175500" y="2882900"/>
            <a:ext cx="4102100" cy="54737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10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9" name="Body Level One…"/>
          <p:cNvSpPr txBox="1"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8" name="Body Level One…"/>
          <p:cNvSpPr txBox="1"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sz="quarter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</a:lvl1pPr>
            <a:lvl2pPr>
              <a:spcBef>
                <a:spcPts val="2400"/>
              </a:spcBef>
            </a:lvl2pPr>
            <a:lvl3pPr>
              <a:spcBef>
                <a:spcPts val="2400"/>
              </a:spcBef>
            </a:lvl3pPr>
            <a:lvl4pPr>
              <a:spcBef>
                <a:spcPts val="2400"/>
              </a:spcBef>
            </a:lvl4pPr>
            <a:lvl5pPr>
              <a:spcBef>
                <a:spcPts val="2400"/>
              </a:spcBef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/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Image"/>
          <p:cNvSpPr/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0" name="Title Text"/>
          <p:cNvSpPr txBox="1"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Image"/>
          <p:cNvSpPr/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  <a:ln w="25400"/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9" name="Title Text"/>
          <p:cNvSpPr txBox="1"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Title Text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889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1333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1778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2222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2667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30226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33782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37338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40894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peated notes in bass and soprano eliminated"/>
          <p:cNvSpPr txBox="1"/>
          <p:nvPr/>
        </p:nvSpPr>
        <p:spPr>
          <a:xfrm>
            <a:off x="900726" y="723900"/>
            <a:ext cx="10151493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38571A"/>
                </a:solidFill>
              </a:defRPr>
            </a:lvl1pPr>
          </a:lstStyle>
          <a:p>
            <a:pPr/>
            <a:r>
              <a:t>repeated notes in bass and soprano eliminated</a:t>
            </a:r>
          </a:p>
        </p:txBody>
      </p:sp>
      <p:pic>
        <p:nvPicPr>
          <p:cNvPr id="138" name="3.png" descr="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1854200"/>
            <a:ext cx="10626477" cy="4724400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analysis of stemless noteheads as they relate to stems"/>
          <p:cNvSpPr txBox="1"/>
          <p:nvPr/>
        </p:nvSpPr>
        <p:spPr>
          <a:xfrm>
            <a:off x="652617" y="7112000"/>
            <a:ext cx="11694655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E32400"/>
                </a:solidFill>
              </a:defRPr>
            </a:lvl1pPr>
          </a:lstStyle>
          <a:p>
            <a:pPr/>
            <a:r>
              <a:t>analysis of stemless noteheads as they relate to stems</a:t>
            </a:r>
          </a:p>
        </p:txBody>
      </p:sp>
      <p:sp>
        <p:nvSpPr>
          <p:cNvPr id="140" name="stems on structural line in soprano"/>
          <p:cNvSpPr txBox="1"/>
          <p:nvPr/>
        </p:nvSpPr>
        <p:spPr>
          <a:xfrm>
            <a:off x="2146300" y="723900"/>
            <a:ext cx="7671495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371A94"/>
                </a:solidFill>
              </a:defRPr>
            </a:lvl1pPr>
          </a:lstStyle>
          <a:p>
            <a:pPr/>
            <a:r>
              <a:t>stems on structural line in soprano</a:t>
            </a:r>
          </a:p>
        </p:txBody>
      </p:sp>
      <p:sp>
        <p:nvSpPr>
          <p:cNvPr id="141" name="stems on structural bass in left hand"/>
          <p:cNvSpPr txBox="1"/>
          <p:nvPr/>
        </p:nvSpPr>
        <p:spPr>
          <a:xfrm>
            <a:off x="2276716" y="7112000"/>
            <a:ext cx="7918662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A96800"/>
                </a:solidFill>
              </a:defRPr>
            </a:lvl1pPr>
          </a:lstStyle>
          <a:p>
            <a:pPr/>
            <a:r>
              <a:t>stems on structural bass in left hand</a:t>
            </a:r>
          </a:p>
        </p:txBody>
      </p:sp>
      <p:sp>
        <p:nvSpPr>
          <p:cNvPr id="142" name="numbers between staves show contrapuntal patterns"/>
          <p:cNvSpPr txBox="1"/>
          <p:nvPr/>
        </p:nvSpPr>
        <p:spPr>
          <a:xfrm>
            <a:off x="472423" y="7213600"/>
            <a:ext cx="11520414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77BB41"/>
                </a:solidFill>
              </a:defRPr>
            </a:lvl1pPr>
          </a:lstStyle>
          <a:p>
            <a:pPr/>
            <a:r>
              <a:t>numbers between staves show contrapuntal patterns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xit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11" dur="1000" fill="hold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Class="entr" nodeType="after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xit" nodeType="click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20" dur="1000" fill="hold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Class="entr" nodeType="after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5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xit" nodeType="clickEffect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29" dur="1000" fill="hold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Class="entr" nodeType="afterEffect" presetID="9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4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xit" nodeType="clickEffect" presetID="9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38" dur="1000" fill="hold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Class="entr" nodeType="afterEffect" presetID="9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3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9" grpId="8"/>
      <p:bldP build="whole" bldLvl="1" animBg="1" rev="0" advAuto="0" spid="137" grpId="1"/>
      <p:bldP build="whole" bldLvl="1" animBg="1" rev="0" advAuto="0" spid="137" grpId="2"/>
      <p:bldP build="whole" bldLvl="1" animBg="1" rev="0" advAuto="0" spid="142" grpId="9"/>
      <p:bldP build="whole" bldLvl="1" animBg="1" rev="0" advAuto="0" spid="141" grpId="5"/>
      <p:bldP build="whole" bldLvl="1" animBg="1" rev="0" advAuto="0" spid="141" grpId="6"/>
      <p:bldP build="whole" bldLvl="1" animBg="1" rev="0" advAuto="0" spid="140" grpId="3"/>
      <p:bldP build="whole" bldLvl="1" animBg="1" rev="0" advAuto="0" spid="140" grpId="4"/>
      <p:bldP build="whole" bldLvl="1" animBg="1" rev="0" advAuto="0" spid="139" grpId="7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lurs replace stemless note labels"/>
          <p:cNvSpPr txBox="1"/>
          <p:nvPr/>
        </p:nvSpPr>
        <p:spPr>
          <a:xfrm>
            <a:off x="2334238" y="444500"/>
            <a:ext cx="7284468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AA00"/>
                </a:solidFill>
              </a:defRPr>
            </a:lvl1pPr>
          </a:lstStyle>
          <a:p>
            <a:pPr/>
            <a:r>
              <a:t>slurs replace stemless note labels</a:t>
            </a:r>
          </a:p>
        </p:txBody>
      </p:sp>
      <p:pic>
        <p:nvPicPr>
          <p:cNvPr id="145" name="4.png" descr="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6600" y="1866900"/>
            <a:ext cx="10696234" cy="4724400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supported neighbors get flags"/>
          <p:cNvSpPr txBox="1"/>
          <p:nvPr/>
        </p:nvSpPr>
        <p:spPr>
          <a:xfrm>
            <a:off x="3257760" y="6946900"/>
            <a:ext cx="6484368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61177C"/>
                </a:solidFill>
              </a:defRPr>
            </a:lvl1pPr>
          </a:lstStyle>
          <a:p>
            <a:pPr/>
            <a:r>
              <a:t>supported neighbors get flags</a:t>
            </a:r>
          </a:p>
        </p:txBody>
      </p:sp>
      <p:sp>
        <p:nvSpPr>
          <p:cNvPr id="147" name="structural descending line (Urlinie) in right hand gets open note heads and scale degrees"/>
          <p:cNvSpPr txBox="1"/>
          <p:nvPr/>
        </p:nvSpPr>
        <p:spPr>
          <a:xfrm>
            <a:off x="228947" y="336550"/>
            <a:ext cx="11696701" cy="1346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>
                <a:solidFill>
                  <a:srgbClr val="7C2A00"/>
                </a:solidFill>
              </a:defRPr>
            </a:lvl1pPr>
          </a:lstStyle>
          <a:p>
            <a:pPr/>
            <a:r>
              <a:t>structural descending line (Urlinie) in right hand gets open note heads and scale degrees</a:t>
            </a:r>
          </a:p>
        </p:txBody>
      </p:sp>
      <p:sp>
        <p:nvSpPr>
          <p:cNvPr id="148" name="structural bass (Bassbrechung) gets open note heads"/>
          <p:cNvSpPr txBox="1"/>
          <p:nvPr/>
        </p:nvSpPr>
        <p:spPr>
          <a:xfrm>
            <a:off x="1410047" y="6762750"/>
            <a:ext cx="9563101" cy="1346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>
                <a:solidFill>
                  <a:srgbClr val="008CB4"/>
                </a:solidFill>
              </a:defRPr>
            </a:lvl1pPr>
          </a:lstStyle>
          <a:p>
            <a:pPr/>
            <a:r>
              <a:t>structural bass (Bassbrechung) gets open note heads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xit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11" dur="1000" fill="hold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Class="entr" nodeType="after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xit" nodeType="click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20" dur="1000" fill="hold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Class="entr" nodeType="after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5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xit" nodeType="clickEffect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29" dur="1000" fill="hold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Class="entr" nodeType="afterEffect" presetID="9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4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7" grpId="3"/>
      <p:bldP build="whole" bldLvl="1" animBg="1" rev="0" advAuto="0" spid="147" grpId="4"/>
      <p:bldP build="whole" bldLvl="1" animBg="1" rev="0" advAuto="0" spid="146" grpId="7"/>
      <p:bldP build="whole" bldLvl="1" animBg="1" rev="0" advAuto="0" spid="144" grpId="1"/>
      <p:bldP build="whole" bldLvl="1" animBg="1" rev="0" advAuto="0" spid="144" grpId="2"/>
      <p:bldP build="whole" bldLvl="1" animBg="1" rev="0" advAuto="0" spid="148" grpId="5"/>
      <p:bldP build="whole" bldLvl="1" animBg="1" rev="0" advAuto="0" spid="148" grpId="6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Beams link notes of Urlinie and Bass arpeggiation"/>
          <p:cNvSpPr txBox="1"/>
          <p:nvPr/>
        </p:nvSpPr>
        <p:spPr>
          <a:xfrm>
            <a:off x="795417" y="419100"/>
            <a:ext cx="10717710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E32400"/>
                </a:solidFill>
              </a:defRPr>
            </a:lvl1pPr>
          </a:lstStyle>
          <a:p>
            <a:pPr/>
            <a:r>
              <a:t>Beams link notes of Urlinie and Bass arpeggiation</a:t>
            </a:r>
          </a:p>
        </p:txBody>
      </p:sp>
      <p:pic>
        <p:nvPicPr>
          <p:cNvPr id="151" name="5.png" descr="5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17683" y="1371600"/>
            <a:ext cx="9996655" cy="5892801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structural descending line (Urlinie) in right hand gets open note heads and scale degrees"/>
          <p:cNvSpPr txBox="1"/>
          <p:nvPr/>
        </p:nvSpPr>
        <p:spPr>
          <a:xfrm>
            <a:off x="457547" y="7588250"/>
            <a:ext cx="11696701" cy="1346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>
                <a:solidFill>
                  <a:srgbClr val="0056D6"/>
                </a:solidFill>
              </a:defRPr>
            </a:lvl1pPr>
          </a:lstStyle>
          <a:p>
            <a:pPr/>
            <a:r>
              <a:t>structural descending line (Urlinie) in right hand gets open note heads and scale degrees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xit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11" dur="1000" fill="hold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Class="entr" nodeType="after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0" grpId="2"/>
      <p:bldP build="whole" bldLvl="1" animBg="1" rev="0" advAuto="0" spid="152" grpId="3"/>
      <p:bldP build="whole" bldLvl="1" animBg="1" rev="0" advAuto="0" spid="150" grpId="1"/>
    </p:bldLst>
  </p:timing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